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Proxima Nova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22" Type="http://schemas.openxmlformats.org/officeDocument/2006/relationships/font" Target="fonts/ProximaNova-boldItalic.fntdata"/><Relationship Id="rId21" Type="http://schemas.openxmlformats.org/officeDocument/2006/relationships/font" Target="fonts/ProximaNova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roximaNova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0267236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20267236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04da8f3b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04da8f3b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602eed34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602eed34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602eed34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602eed34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04da8f3b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704da8f3b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Make people chat</a:t>
            </a:r>
            <a:endParaRPr sz="1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nlp bővítés</a:t>
            </a:r>
            <a:b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üzletspecifikus dolgokkal</a:t>
            </a:r>
            <a:endParaRPr sz="1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conversation építés</a:t>
            </a:r>
            <a:endParaRPr sz="1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egyedi fejlesztési</a:t>
            </a:r>
            <a:b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igények</a:t>
            </a:r>
            <a:endParaRPr sz="1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integráció</a:t>
            </a:r>
            <a:endParaRPr sz="1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deployment</a:t>
            </a:r>
            <a:endParaRPr sz="1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prototípus validáció</a:t>
            </a:r>
            <a:endParaRPr sz="1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iterációk</a:t>
            </a:r>
            <a:endParaRPr sz="1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tesztelés, tesztelés, tesztelés</a:t>
            </a:r>
            <a:endParaRPr sz="1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026723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2026723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7fd48103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7fd48103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fd48103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fd48103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Automated Conversational Agents, to assist users and create relevant information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covers tiny apps that live inside chat apps like in Skype, WhatsApp, Messenger or iMessage, as well as voice assistant services like Alexa, Siri and alike.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Since we are in the middle of a chatbot craze, we are looking for use cases we can implement for ARaymond, either for internal use or for customer service purposes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602eed34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602eed34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04da8f3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704da8f3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https://neilpatel.com/blog/open-rates-facebook-messenger/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602eed34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602eed34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https://neilpatel.com/blog/open-rates-facebook-messenger/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602eed34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602eed34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https://neilpatel.com/blog/open-rates-facebook-messenger/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602eed34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602eed34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https://neilpatel.com/blog/open-rates-facebook-messenger/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602eed34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602eed34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https://neilpatel.com/blog/open-rates-facebook-messenger/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41.png"/><Relationship Id="rId11" Type="http://schemas.openxmlformats.org/officeDocument/2006/relationships/image" Target="../media/image10.png"/><Relationship Id="rId10" Type="http://schemas.openxmlformats.org/officeDocument/2006/relationships/image" Target="../media/image18.png"/><Relationship Id="rId13" Type="http://schemas.openxmlformats.org/officeDocument/2006/relationships/image" Target="../media/image28.png"/><Relationship Id="rId1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2.png"/><Relationship Id="rId4" Type="http://schemas.openxmlformats.org/officeDocument/2006/relationships/image" Target="../media/image40.png"/><Relationship Id="rId9" Type="http://schemas.openxmlformats.org/officeDocument/2006/relationships/image" Target="../media/image23.png"/><Relationship Id="rId15" Type="http://schemas.openxmlformats.org/officeDocument/2006/relationships/image" Target="../media/image53.png"/><Relationship Id="rId14" Type="http://schemas.openxmlformats.org/officeDocument/2006/relationships/image" Target="../media/image35.png"/><Relationship Id="rId17" Type="http://schemas.openxmlformats.org/officeDocument/2006/relationships/image" Target="../media/image56.png"/><Relationship Id="rId16" Type="http://schemas.openxmlformats.org/officeDocument/2006/relationships/image" Target="../media/image19.png"/><Relationship Id="rId5" Type="http://schemas.openxmlformats.org/officeDocument/2006/relationships/image" Target="../media/image16.png"/><Relationship Id="rId19" Type="http://schemas.openxmlformats.org/officeDocument/2006/relationships/image" Target="../media/image5.png"/><Relationship Id="rId6" Type="http://schemas.openxmlformats.org/officeDocument/2006/relationships/image" Target="../media/image14.png"/><Relationship Id="rId18" Type="http://schemas.openxmlformats.org/officeDocument/2006/relationships/image" Target="../media/image52.png"/><Relationship Id="rId7" Type="http://schemas.openxmlformats.org/officeDocument/2006/relationships/image" Target="../media/image17.png"/><Relationship Id="rId8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41.png"/><Relationship Id="rId11" Type="http://schemas.openxmlformats.org/officeDocument/2006/relationships/image" Target="../media/image23.png"/><Relationship Id="rId10" Type="http://schemas.openxmlformats.org/officeDocument/2006/relationships/image" Target="../media/image25.png"/><Relationship Id="rId13" Type="http://schemas.openxmlformats.org/officeDocument/2006/relationships/image" Target="../media/image10.png"/><Relationship Id="rId1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15" Type="http://schemas.openxmlformats.org/officeDocument/2006/relationships/image" Target="../media/image28.png"/><Relationship Id="rId14" Type="http://schemas.openxmlformats.org/officeDocument/2006/relationships/image" Target="../media/image12.png"/><Relationship Id="rId17" Type="http://schemas.openxmlformats.org/officeDocument/2006/relationships/image" Target="../media/image19.png"/><Relationship Id="rId16" Type="http://schemas.openxmlformats.org/officeDocument/2006/relationships/image" Target="../media/image35.png"/><Relationship Id="rId5" Type="http://schemas.openxmlformats.org/officeDocument/2006/relationships/image" Target="../media/image11.png"/><Relationship Id="rId19" Type="http://schemas.openxmlformats.org/officeDocument/2006/relationships/image" Target="../media/image52.png"/><Relationship Id="rId6" Type="http://schemas.openxmlformats.org/officeDocument/2006/relationships/image" Target="../media/image40.png"/><Relationship Id="rId18" Type="http://schemas.openxmlformats.org/officeDocument/2006/relationships/image" Target="../media/image56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26.jpg"/><Relationship Id="rId4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27.jpg"/><Relationship Id="rId4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jpg"/><Relationship Id="rId3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jp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ímdia_financial times logóval" type="titleOnly">
  <p:cSld name="TITLE_ONL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sset 1-100.jpg" id="11" name="Google Shape;11;p2"/>
          <p:cNvPicPr preferRelativeResize="0"/>
          <p:nvPr/>
        </p:nvPicPr>
        <p:blipFill rotWithShape="1">
          <a:blip r:embed="rId2">
            <a:alphaModFix/>
          </a:blip>
          <a:srcRect b="690" l="0" r="0" t="680"/>
          <a:stretch/>
        </p:blipFill>
        <p:spPr>
          <a:xfrm>
            <a:off x="0" y="0"/>
            <a:ext cx="9143999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-10175" y="1047950"/>
            <a:ext cx="9144000" cy="26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99" y="4318024"/>
            <a:ext cx="1634793" cy="5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304799"/>
            <a:ext cx="1634799" cy="62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0940" y="4104045"/>
            <a:ext cx="1596756" cy="95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1699" y="4387183"/>
            <a:ext cx="1552574" cy="5206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loitte-Fast500-PRI-EMEA-RGB_300dpi.png" id="17" name="Google Shape;17;p2"/>
          <p:cNvPicPr preferRelativeResize="0"/>
          <p:nvPr/>
        </p:nvPicPr>
        <p:blipFill rotWithShape="1">
          <a:blip r:embed="rId7">
            <a:alphaModFix/>
          </a:blip>
          <a:srcRect b="14363" l="0" r="0" t="14355"/>
          <a:stretch/>
        </p:blipFill>
        <p:spPr>
          <a:xfrm>
            <a:off x="6866059" y="4389798"/>
            <a:ext cx="2198056" cy="418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2"/>
          <p:cNvCxnSpPr/>
          <p:nvPr/>
        </p:nvCxnSpPr>
        <p:spPr>
          <a:xfrm>
            <a:off x="4151675" y="2346225"/>
            <a:ext cx="862800" cy="0"/>
          </a:xfrm>
          <a:prstGeom prst="straightConnector1">
            <a:avLst/>
          </a:prstGeom>
          <a:noFill/>
          <a:ln cap="flat" cmpd="sng" w="38100">
            <a:solidFill>
              <a:srgbClr val="8BC5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l oldalra rendezés sötét képpel">
  <p:cSld name="CUSTOM_4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5143500" y="0"/>
            <a:ext cx="4000500" cy="5143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1"/>
          <p:cNvSpPr txBox="1"/>
          <p:nvPr>
            <p:ph type="title"/>
          </p:nvPr>
        </p:nvSpPr>
        <p:spPr>
          <a:xfrm>
            <a:off x="259250" y="205975"/>
            <a:ext cx="4612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2" type="title"/>
          </p:nvPr>
        </p:nvSpPr>
        <p:spPr>
          <a:xfrm>
            <a:off x="259250" y="1234675"/>
            <a:ext cx="4612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i="1"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i="1"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i="1"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i="1"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i="1"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i="1"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i="1"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i="1"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i="1" sz="1800"/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259250" y="2116775"/>
            <a:ext cx="4604700" cy="265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/>
          </a:blip>
          <a:srcRect b="24618" l="22027" r="22751" t="8971"/>
          <a:stretch/>
        </p:blipFill>
        <p:spPr>
          <a:xfrm>
            <a:off x="8613950" y="4550003"/>
            <a:ext cx="391400" cy="44109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/>
          <p:nvPr/>
        </p:nvSpPr>
        <p:spPr>
          <a:xfrm>
            <a:off x="6133500" y="1081675"/>
            <a:ext cx="20205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sötét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kép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világos logóval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l oldalra rendezés sötét képpel alcím nélkül">
  <p:cSld name="CUSTOM_4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>
            <a:off x="5143500" y="0"/>
            <a:ext cx="4000500" cy="5143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2"/>
          <p:cNvSpPr txBox="1"/>
          <p:nvPr>
            <p:ph type="title"/>
          </p:nvPr>
        </p:nvSpPr>
        <p:spPr>
          <a:xfrm>
            <a:off x="259250" y="205975"/>
            <a:ext cx="4612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>
            <a:off x="259250" y="1234675"/>
            <a:ext cx="46047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73" name="Google Shape;73;p12"/>
          <p:cNvPicPr preferRelativeResize="0"/>
          <p:nvPr/>
        </p:nvPicPr>
        <p:blipFill rotWithShape="1">
          <a:blip r:embed="rId2">
            <a:alphaModFix/>
          </a:blip>
          <a:srcRect b="24618" l="22027" r="22751" t="8971"/>
          <a:stretch/>
        </p:blipFill>
        <p:spPr>
          <a:xfrm>
            <a:off x="8613950" y="4550003"/>
            <a:ext cx="391400" cy="44109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 txBox="1"/>
          <p:nvPr/>
        </p:nvSpPr>
        <p:spPr>
          <a:xfrm>
            <a:off x="6133500" y="1081675"/>
            <a:ext cx="20205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sötét kép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világos logóval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obil mockup">
  <p:cSld name="CUSTOM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3"/>
          <p:cNvPicPr preferRelativeResize="0"/>
          <p:nvPr/>
        </p:nvPicPr>
        <p:blipFill rotWithShape="1">
          <a:blip r:embed="rId2">
            <a:alphaModFix/>
          </a:blip>
          <a:srcRect b="32988" l="43690" r="45792" t="35187"/>
          <a:stretch/>
        </p:blipFill>
        <p:spPr>
          <a:xfrm>
            <a:off x="6021345" y="304800"/>
            <a:ext cx="2226428" cy="44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 rotWithShape="1">
          <a:blip r:embed="rId3">
            <a:alphaModFix amt="20000"/>
          </a:blip>
          <a:srcRect b="24618" l="22027" r="22751" t="8971"/>
          <a:stretch/>
        </p:blipFill>
        <p:spPr>
          <a:xfrm>
            <a:off x="8613950" y="4550003"/>
            <a:ext cx="391400" cy="44109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>
            <p:ph type="title"/>
          </p:nvPr>
        </p:nvSpPr>
        <p:spPr>
          <a:xfrm>
            <a:off x="266146" y="205975"/>
            <a:ext cx="5472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/>
        </p:txBody>
      </p:sp>
      <p:sp>
        <p:nvSpPr>
          <p:cNvPr id="79" name="Google Shape;79;p13"/>
          <p:cNvSpPr txBox="1"/>
          <p:nvPr>
            <p:ph idx="2" type="title"/>
          </p:nvPr>
        </p:nvSpPr>
        <p:spPr>
          <a:xfrm>
            <a:off x="266146" y="1234675"/>
            <a:ext cx="5472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i="1"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i="1"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i="1"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i="1"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i="1"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i="1"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i="1"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i="1"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i="1" sz="1800"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>
            <a:off x="266153" y="2116775"/>
            <a:ext cx="5462400" cy="265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ép nélküli egy oszlopos elrendezés">
  <p:cSld name="CUSTOM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266140" y="205975"/>
            <a:ext cx="8500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/>
        </p:txBody>
      </p:sp>
      <p:sp>
        <p:nvSpPr>
          <p:cNvPr id="83" name="Google Shape;83;p14"/>
          <p:cNvSpPr txBox="1"/>
          <p:nvPr>
            <p:ph idx="2" type="title"/>
          </p:nvPr>
        </p:nvSpPr>
        <p:spPr>
          <a:xfrm>
            <a:off x="266140" y="1234675"/>
            <a:ext cx="8500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i="1"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i="1"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i="1"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i="1"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i="1"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i="1"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i="1"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i="1"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i="1" sz="1800"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266150" y="2116775"/>
            <a:ext cx="8485200" cy="265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85" name="Google Shape;85;p14"/>
          <p:cNvPicPr preferRelativeResize="0"/>
          <p:nvPr/>
        </p:nvPicPr>
        <p:blipFill rotWithShape="1">
          <a:blip r:embed="rId2">
            <a:alphaModFix amt="20000"/>
          </a:blip>
          <a:srcRect b="24618" l="22027" r="22751" t="8971"/>
          <a:stretch/>
        </p:blipFill>
        <p:spPr>
          <a:xfrm>
            <a:off x="8613950" y="4550003"/>
            <a:ext cx="391400" cy="44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ép nélküli egy oszlopos elrendezés alcím nélkül">
  <p:cSld name="CUSTOM_1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266140" y="205975"/>
            <a:ext cx="8500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/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266150" y="1234675"/>
            <a:ext cx="84852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 amt="20000"/>
          </a:blip>
          <a:srcRect b="24618" l="22027" r="22751" t="8971"/>
          <a:stretch/>
        </p:blipFill>
        <p:spPr>
          <a:xfrm>
            <a:off x="8613950" y="4550003"/>
            <a:ext cx="391400" cy="44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éthasábos elrendezés">
  <p:cSld name="CUSTOM_1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266140" y="205975"/>
            <a:ext cx="8500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/>
        </p:txBody>
      </p:sp>
      <p:sp>
        <p:nvSpPr>
          <p:cNvPr id="92" name="Google Shape;92;p16"/>
          <p:cNvSpPr txBox="1"/>
          <p:nvPr>
            <p:ph idx="2" type="title"/>
          </p:nvPr>
        </p:nvSpPr>
        <p:spPr>
          <a:xfrm>
            <a:off x="266140" y="1234675"/>
            <a:ext cx="8500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i="1"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i="1"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i="1"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i="1"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i="1"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i="1"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i="1"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i="1"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i="1" sz="1800"/>
            </a:lvl9pPr>
          </a:lstStyle>
          <a:p/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266150" y="2116775"/>
            <a:ext cx="3899700" cy="265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3" type="body"/>
          </p:nvPr>
        </p:nvSpPr>
        <p:spPr>
          <a:xfrm>
            <a:off x="4374025" y="2116775"/>
            <a:ext cx="3914700" cy="265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 amt="20000"/>
          </a:blip>
          <a:srcRect b="24618" l="22027" r="22751" t="8971"/>
          <a:stretch/>
        </p:blipFill>
        <p:spPr>
          <a:xfrm>
            <a:off x="8613950" y="4550003"/>
            <a:ext cx="391400" cy="44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éthasábos elrendezés alcím nélkül">
  <p:cSld name="CUSTOM_1_2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66140" y="205975"/>
            <a:ext cx="8500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266150" y="1234675"/>
            <a:ext cx="38997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4374025" y="1234675"/>
            <a:ext cx="39147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2">
            <a:alphaModFix amt="20000"/>
          </a:blip>
          <a:srcRect b="24618" l="22027" r="22751" t="8971"/>
          <a:stretch/>
        </p:blipFill>
        <p:spPr>
          <a:xfrm>
            <a:off x="8613950" y="4550003"/>
            <a:ext cx="391400" cy="44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ptop mockup">
  <p:cSld name="CUSTOM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266140" y="205975"/>
            <a:ext cx="8500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2" type="title"/>
          </p:nvPr>
        </p:nvSpPr>
        <p:spPr>
          <a:xfrm>
            <a:off x="266140" y="810132"/>
            <a:ext cx="8500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i="1"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i="1"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i="1"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i="1"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i="1"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i="1"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i="1"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i="1"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i="1" sz="1800"/>
            </a:lvl9pPr>
          </a:lstStyle>
          <a:p/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266150" y="2116775"/>
            <a:ext cx="3258900" cy="265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05" name="Google Shape;1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81000" y="685500"/>
            <a:ext cx="7430000" cy="44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 amt="20000"/>
          </a:blip>
          <a:srcRect b="24618" l="22027" r="22751" t="8971"/>
          <a:stretch/>
        </p:blipFill>
        <p:spPr>
          <a:xfrm>
            <a:off x="8613950" y="4550003"/>
            <a:ext cx="391400" cy="44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t mockup">
  <p:cSld name="CUSTOM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8275" y="505886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type="title"/>
          </p:nvPr>
        </p:nvSpPr>
        <p:spPr>
          <a:xfrm>
            <a:off x="266140" y="205975"/>
            <a:ext cx="8500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2" type="title"/>
          </p:nvPr>
        </p:nvSpPr>
        <p:spPr>
          <a:xfrm>
            <a:off x="266140" y="810132"/>
            <a:ext cx="8500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i="1"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i="1"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i="1"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i="1"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i="1"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i="1"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i="1"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i="1"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i="1" sz="1800"/>
            </a:lvl9pPr>
          </a:lstStyle>
          <a:p/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266150" y="2116775"/>
            <a:ext cx="4634700" cy="265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 amt="20000"/>
          </a:blip>
          <a:srcRect b="24618" l="22027" r="22751" t="8971"/>
          <a:stretch/>
        </p:blipFill>
        <p:spPr>
          <a:xfrm>
            <a:off x="8613950" y="4550003"/>
            <a:ext cx="391400" cy="44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ferenciák">
  <p:cSld name="CUSTOM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töltés.png" id="114" name="Google Shape;114;p20"/>
          <p:cNvPicPr preferRelativeResize="0"/>
          <p:nvPr/>
        </p:nvPicPr>
        <p:blipFill rotWithShape="1">
          <a:blip r:embed="rId2">
            <a:alphaModFix/>
          </a:blip>
          <a:srcRect b="0" l="12517" r="12525" t="0"/>
          <a:stretch/>
        </p:blipFill>
        <p:spPr>
          <a:xfrm>
            <a:off x="2666467" y="1260635"/>
            <a:ext cx="711900" cy="711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228600" y="228596"/>
            <a:ext cx="6894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REFERENCIÁINK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iso-9001-logo.png"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945" y="3878872"/>
            <a:ext cx="1479270" cy="47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161" y="1260675"/>
            <a:ext cx="711769" cy="711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3915" y="2093205"/>
            <a:ext cx="711769" cy="711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10" y="2925699"/>
            <a:ext cx="711769" cy="71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3875" y="1260678"/>
            <a:ext cx="711790" cy="71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1268" y="2093205"/>
            <a:ext cx="711769" cy="711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79231" y="2093201"/>
            <a:ext cx="711769" cy="71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7" y="2093198"/>
            <a:ext cx="711809" cy="71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41248" y="1260705"/>
            <a:ext cx="711790" cy="71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66583" y="2093189"/>
            <a:ext cx="711769" cy="71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8600" y="1260678"/>
            <a:ext cx="711790" cy="711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20"/>
          <p:cNvGrpSpPr/>
          <p:nvPr/>
        </p:nvGrpSpPr>
        <p:grpSpPr>
          <a:xfrm>
            <a:off x="1058680" y="2925620"/>
            <a:ext cx="711743" cy="711743"/>
            <a:chOff x="3892600" y="3714125"/>
            <a:chExt cx="893700" cy="893700"/>
          </a:xfrm>
        </p:grpSpPr>
        <p:sp>
          <p:nvSpPr>
            <p:cNvPr id="128" name="Google Shape;128;p20"/>
            <p:cNvSpPr/>
            <p:nvPr/>
          </p:nvSpPr>
          <p:spPr>
            <a:xfrm>
              <a:off x="3892600" y="3714125"/>
              <a:ext cx="893700" cy="89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centric_digital.png" id="129" name="Google Shape;129;p20"/>
            <p:cNvPicPr preferRelativeResize="0"/>
            <p:nvPr/>
          </p:nvPicPr>
          <p:blipFill>
            <a:blip r:embed="rId14">
              <a:alphaModFix amt="70000"/>
            </a:blip>
            <a:stretch>
              <a:fillRect/>
            </a:stretch>
          </p:blipFill>
          <p:spPr>
            <a:xfrm>
              <a:off x="3911675" y="4072438"/>
              <a:ext cx="855574" cy="177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" name="Google Shape;130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8601" y="3851653"/>
            <a:ext cx="2248540" cy="75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16">
            <a:alphaModFix amt="70000"/>
          </a:blip>
          <a:stretch>
            <a:fillRect/>
          </a:stretch>
        </p:blipFill>
        <p:spPr>
          <a:xfrm>
            <a:off x="1815888" y="3095225"/>
            <a:ext cx="866025" cy="33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icewaterhouseCoopers_Logo.svg.png" id="132" name="Google Shape;132;p20"/>
          <p:cNvPicPr preferRelativeResize="0"/>
          <p:nvPr/>
        </p:nvPicPr>
        <p:blipFill rotWithShape="1">
          <a:blip r:embed="rId17">
            <a:alphaModFix amt="70000"/>
          </a:blip>
          <a:srcRect b="0" l="0" r="0" t="0"/>
          <a:stretch/>
        </p:blipFill>
        <p:spPr>
          <a:xfrm>
            <a:off x="2803463" y="2955650"/>
            <a:ext cx="557400" cy="42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363000" y="1401659"/>
            <a:ext cx="711725" cy="38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 rotWithShape="1">
          <a:blip r:embed="rId19">
            <a:alphaModFix amt="20000"/>
          </a:blip>
          <a:srcRect b="24618" l="22027" r="22751" t="8971"/>
          <a:stretch/>
        </p:blipFill>
        <p:spPr>
          <a:xfrm>
            <a:off x="8613950" y="4550003"/>
            <a:ext cx="391400" cy="4410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0"/>
          <p:cNvCxnSpPr/>
          <p:nvPr/>
        </p:nvCxnSpPr>
        <p:spPr>
          <a:xfrm>
            <a:off x="341675" y="822225"/>
            <a:ext cx="862800" cy="0"/>
          </a:xfrm>
          <a:prstGeom prst="straightConnector1">
            <a:avLst/>
          </a:prstGeom>
          <a:noFill/>
          <a:ln cap="flat" cmpd="sng" w="38100">
            <a:solidFill>
              <a:srgbClr val="64B4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" name="Google Shape;136;p2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456749" y="2341425"/>
            <a:ext cx="524226" cy="2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ímdia_financial times logó nélkül">
  <p:cSld name="TITLE_ONLY_3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sset 1-100.jpg" id="21" name="Google Shape;21;p3"/>
          <p:cNvPicPr preferRelativeResize="0"/>
          <p:nvPr/>
        </p:nvPicPr>
        <p:blipFill rotWithShape="1">
          <a:blip r:embed="rId2">
            <a:alphaModFix/>
          </a:blip>
          <a:srcRect b="690" l="0" r="0" t="680"/>
          <a:stretch/>
        </p:blipFill>
        <p:spPr>
          <a:xfrm>
            <a:off x="0" y="0"/>
            <a:ext cx="9143999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-10175" y="1047950"/>
            <a:ext cx="9144000" cy="26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99" y="4318024"/>
            <a:ext cx="1634793" cy="5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304799"/>
            <a:ext cx="1634799" cy="62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1699" y="4387183"/>
            <a:ext cx="1552574" cy="5206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loitte-Fast500-PRI-EMEA-RGB_300dpi.png" id="26" name="Google Shape;26;p3"/>
          <p:cNvPicPr preferRelativeResize="0"/>
          <p:nvPr/>
        </p:nvPicPr>
        <p:blipFill rotWithShape="1">
          <a:blip r:embed="rId6">
            <a:alphaModFix/>
          </a:blip>
          <a:srcRect b="14363" l="0" r="0" t="14355"/>
          <a:stretch/>
        </p:blipFill>
        <p:spPr>
          <a:xfrm>
            <a:off x="6866059" y="4389798"/>
            <a:ext cx="2198056" cy="418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3"/>
          <p:cNvCxnSpPr/>
          <p:nvPr/>
        </p:nvCxnSpPr>
        <p:spPr>
          <a:xfrm>
            <a:off x="4151675" y="2346225"/>
            <a:ext cx="862800" cy="0"/>
          </a:xfrm>
          <a:prstGeom prst="straightConnector1">
            <a:avLst/>
          </a:prstGeom>
          <a:noFill/>
          <a:ln cap="flat" cmpd="sng" w="38100">
            <a:solidFill>
              <a:srgbClr val="8BC5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ferences">
  <p:cSld name="CUSTOM_3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/>
        </p:nvSpPr>
        <p:spPr>
          <a:xfrm>
            <a:off x="228600" y="228596"/>
            <a:ext cx="6894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REFERENCES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iso-9001-logo.png" id="139" name="Google Shape;13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88945" y="3878872"/>
            <a:ext cx="1479270" cy="47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1" y="3851653"/>
            <a:ext cx="2248540" cy="75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 rotWithShape="1">
          <a:blip r:embed="rId4">
            <a:alphaModFix amt="20000"/>
          </a:blip>
          <a:srcRect b="24618" l="22027" r="22751" t="8971"/>
          <a:stretch/>
        </p:blipFill>
        <p:spPr>
          <a:xfrm>
            <a:off x="8613950" y="4550003"/>
            <a:ext cx="391400" cy="4410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1"/>
          <p:cNvCxnSpPr/>
          <p:nvPr/>
        </p:nvCxnSpPr>
        <p:spPr>
          <a:xfrm>
            <a:off x="341675" y="822225"/>
            <a:ext cx="862800" cy="0"/>
          </a:xfrm>
          <a:prstGeom prst="straightConnector1">
            <a:avLst/>
          </a:prstGeom>
          <a:noFill/>
          <a:ln cap="flat" cmpd="sng" w="38100">
            <a:solidFill>
              <a:srgbClr val="64B4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letöltés.png" id="143" name="Google Shape;143;p21"/>
          <p:cNvPicPr preferRelativeResize="0"/>
          <p:nvPr/>
        </p:nvPicPr>
        <p:blipFill rotWithShape="1">
          <a:blip r:embed="rId5">
            <a:alphaModFix/>
          </a:blip>
          <a:srcRect b="0" l="12517" r="12525" t="0"/>
          <a:stretch/>
        </p:blipFill>
        <p:spPr>
          <a:xfrm>
            <a:off x="2666467" y="1260635"/>
            <a:ext cx="711900" cy="71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9161" y="1260675"/>
            <a:ext cx="711769" cy="711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3915" y="2093205"/>
            <a:ext cx="711769" cy="711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610" y="2925699"/>
            <a:ext cx="711769" cy="71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53875" y="1260678"/>
            <a:ext cx="711790" cy="71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1268" y="2093205"/>
            <a:ext cx="711769" cy="711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79231" y="2093201"/>
            <a:ext cx="711769" cy="71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8607" y="2093198"/>
            <a:ext cx="711809" cy="71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41248" y="1260705"/>
            <a:ext cx="711790" cy="711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66583" y="2093189"/>
            <a:ext cx="711769" cy="71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8600" y="1260678"/>
            <a:ext cx="711790" cy="7117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21"/>
          <p:cNvGrpSpPr/>
          <p:nvPr/>
        </p:nvGrpSpPr>
        <p:grpSpPr>
          <a:xfrm>
            <a:off x="1058680" y="2925620"/>
            <a:ext cx="711743" cy="711743"/>
            <a:chOff x="3892600" y="3714125"/>
            <a:chExt cx="893700" cy="893700"/>
          </a:xfrm>
        </p:grpSpPr>
        <p:sp>
          <p:nvSpPr>
            <p:cNvPr id="155" name="Google Shape;155;p21"/>
            <p:cNvSpPr/>
            <p:nvPr/>
          </p:nvSpPr>
          <p:spPr>
            <a:xfrm>
              <a:off x="3892600" y="3714125"/>
              <a:ext cx="893700" cy="893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centric_digital.png" id="156" name="Google Shape;156;p21"/>
            <p:cNvPicPr preferRelativeResize="0"/>
            <p:nvPr/>
          </p:nvPicPr>
          <p:blipFill>
            <a:blip r:embed="rId16">
              <a:alphaModFix amt="70000"/>
            </a:blip>
            <a:stretch>
              <a:fillRect/>
            </a:stretch>
          </p:blipFill>
          <p:spPr>
            <a:xfrm>
              <a:off x="3911675" y="4072438"/>
              <a:ext cx="855574" cy="177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" name="Google Shape;157;p21"/>
          <p:cNvPicPr preferRelativeResize="0"/>
          <p:nvPr/>
        </p:nvPicPr>
        <p:blipFill>
          <a:blip r:embed="rId17">
            <a:alphaModFix amt="70000"/>
          </a:blip>
          <a:stretch>
            <a:fillRect/>
          </a:stretch>
        </p:blipFill>
        <p:spPr>
          <a:xfrm>
            <a:off x="1815888" y="3095225"/>
            <a:ext cx="866025" cy="33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icewaterhouseCoopers_Logo.svg.png" id="158" name="Google Shape;158;p21"/>
          <p:cNvPicPr preferRelativeResize="0"/>
          <p:nvPr/>
        </p:nvPicPr>
        <p:blipFill rotWithShape="1">
          <a:blip r:embed="rId18">
            <a:alphaModFix amt="70000"/>
          </a:blip>
          <a:srcRect b="0" l="0" r="0" t="0"/>
          <a:stretch/>
        </p:blipFill>
        <p:spPr>
          <a:xfrm>
            <a:off x="2803463" y="2955650"/>
            <a:ext cx="557400" cy="42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363000" y="1401659"/>
            <a:ext cx="711725" cy="38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456749" y="2341425"/>
            <a:ext cx="524226" cy="2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nagement_hu">
  <p:cSld name="CUSTOM_3_1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/>
        </p:nvSpPr>
        <p:spPr>
          <a:xfrm>
            <a:off x="228600" y="228596"/>
            <a:ext cx="6894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MANAGEMENT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2">
            <a:alphaModFix/>
          </a:blip>
          <a:srcRect b="0" l="0" r="42974" t="0"/>
          <a:stretch/>
        </p:blipFill>
        <p:spPr>
          <a:xfrm>
            <a:off x="8374950" y="4355469"/>
            <a:ext cx="642051" cy="9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3">
            <a:alphaModFix/>
          </a:blip>
          <a:srcRect b="-18060" l="18983" r="-16582" t="-17938"/>
          <a:stretch/>
        </p:blipFill>
        <p:spPr>
          <a:xfrm>
            <a:off x="3138625" y="-925650"/>
            <a:ext cx="7535700" cy="699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228600" y="1026000"/>
            <a:ext cx="28467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KISS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GERGELY 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Chief Executive Officer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228600" y="1858800"/>
            <a:ext cx="28467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ZSÉGER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ÁDÁM 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Chief Operaring Officer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228600" y="2615400"/>
            <a:ext cx="28467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KISS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BENEDEK 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Chief of Business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228600" y="3372000"/>
            <a:ext cx="28467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BIRTHA 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ÁKOS 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Chief Technology Officer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9" name="Google Shape;169;p22"/>
          <p:cNvCxnSpPr/>
          <p:nvPr/>
        </p:nvCxnSpPr>
        <p:spPr>
          <a:xfrm>
            <a:off x="228600" y="1386189"/>
            <a:ext cx="3824700" cy="0"/>
          </a:xfrm>
          <a:prstGeom prst="straightConnector1">
            <a:avLst/>
          </a:prstGeom>
          <a:noFill/>
          <a:ln cap="flat" cmpd="sng" w="19050">
            <a:solidFill>
              <a:srgbClr val="42A2CE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2"/>
          <p:cNvCxnSpPr/>
          <p:nvPr/>
        </p:nvCxnSpPr>
        <p:spPr>
          <a:xfrm flipH="1" rot="10800000">
            <a:off x="228600" y="2985359"/>
            <a:ext cx="3643500" cy="2100"/>
          </a:xfrm>
          <a:prstGeom prst="straightConnector1">
            <a:avLst/>
          </a:prstGeom>
          <a:noFill/>
          <a:ln cap="flat" cmpd="sng" w="19050">
            <a:solidFill>
              <a:srgbClr val="42A2CE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2"/>
          <p:cNvCxnSpPr/>
          <p:nvPr/>
        </p:nvCxnSpPr>
        <p:spPr>
          <a:xfrm>
            <a:off x="228600" y="3751359"/>
            <a:ext cx="6831000" cy="0"/>
          </a:xfrm>
          <a:prstGeom prst="straightConnector1">
            <a:avLst/>
          </a:prstGeom>
          <a:noFill/>
          <a:ln cap="flat" cmpd="sng" w="19050">
            <a:solidFill>
              <a:srgbClr val="42A2CE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2"/>
          <p:cNvCxnSpPr/>
          <p:nvPr/>
        </p:nvCxnSpPr>
        <p:spPr>
          <a:xfrm flipH="1" rot="10800000">
            <a:off x="4632775" y="2238250"/>
            <a:ext cx="869100" cy="7500"/>
          </a:xfrm>
          <a:prstGeom prst="straightConnector1">
            <a:avLst/>
          </a:prstGeom>
          <a:noFill/>
          <a:ln cap="flat" cmpd="sng" w="19050">
            <a:solidFill>
              <a:srgbClr val="42A2CE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2"/>
          <p:cNvCxnSpPr>
            <a:stCxn id="166" idx="1"/>
          </p:cNvCxnSpPr>
          <p:nvPr/>
        </p:nvCxnSpPr>
        <p:spPr>
          <a:xfrm>
            <a:off x="228600" y="2237100"/>
            <a:ext cx="3870000" cy="0"/>
          </a:xfrm>
          <a:prstGeom prst="straightConnector1">
            <a:avLst/>
          </a:prstGeom>
          <a:noFill/>
          <a:ln cap="flat" cmpd="sng" w="19050">
            <a:solidFill>
              <a:srgbClr val="42A2CE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74" name="Google Shape;174;p22"/>
          <p:cNvPicPr preferRelativeResize="0"/>
          <p:nvPr/>
        </p:nvPicPr>
        <p:blipFill rotWithShape="1">
          <a:blip r:embed="rId4">
            <a:alphaModFix/>
          </a:blip>
          <a:srcRect b="24618" l="22027" r="22751" t="8971"/>
          <a:stretch/>
        </p:blipFill>
        <p:spPr>
          <a:xfrm>
            <a:off x="8613950" y="4550003"/>
            <a:ext cx="391400" cy="4410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2"/>
          <p:cNvCxnSpPr/>
          <p:nvPr/>
        </p:nvCxnSpPr>
        <p:spPr>
          <a:xfrm>
            <a:off x="341675" y="822225"/>
            <a:ext cx="862800" cy="0"/>
          </a:xfrm>
          <a:prstGeom prst="straightConnector1">
            <a:avLst/>
          </a:prstGeom>
          <a:noFill/>
          <a:ln cap="flat" cmpd="sng" w="38100">
            <a:solidFill>
              <a:srgbClr val="64B4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nagement_en">
  <p:cSld name="CUSTOM_3_1_2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/>
        </p:nvSpPr>
        <p:spPr>
          <a:xfrm>
            <a:off x="228600" y="228596"/>
            <a:ext cx="6894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MANAGEMENT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 rotWithShape="1">
          <a:blip r:embed="rId2">
            <a:alphaModFix/>
          </a:blip>
          <a:srcRect b="0" l="0" r="42974" t="0"/>
          <a:stretch/>
        </p:blipFill>
        <p:spPr>
          <a:xfrm>
            <a:off x="8374950" y="4355469"/>
            <a:ext cx="642051" cy="946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51111attrecto-startup-vezetoi-adnak-interjutr.jpg" id="179" name="Google Shape;179;p23"/>
          <p:cNvPicPr preferRelativeResize="0"/>
          <p:nvPr/>
        </p:nvPicPr>
        <p:blipFill rotWithShape="1">
          <a:blip r:embed="rId3">
            <a:alphaModFix/>
          </a:blip>
          <a:srcRect b="-17912" l="18130" r="-15293" t="-17479"/>
          <a:stretch/>
        </p:blipFill>
        <p:spPr>
          <a:xfrm>
            <a:off x="3138625" y="-925650"/>
            <a:ext cx="7535700" cy="6994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/>
        </p:nvSpPr>
        <p:spPr>
          <a:xfrm>
            <a:off x="228600" y="1026000"/>
            <a:ext cx="28467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GERGELY KISS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Chief Executive Officer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228600" y="1858800"/>
            <a:ext cx="28467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ÁDÁM ZSÉGER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Chief Operaring Officer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228600" y="2615400"/>
            <a:ext cx="28467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BENEDEK KISS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Chief of Business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228600" y="3372000"/>
            <a:ext cx="28467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ÁKOS BIRTHA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Chief Technology Officer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4" name="Google Shape;184;p23"/>
          <p:cNvCxnSpPr/>
          <p:nvPr/>
        </p:nvCxnSpPr>
        <p:spPr>
          <a:xfrm>
            <a:off x="228600" y="1386189"/>
            <a:ext cx="3824700" cy="0"/>
          </a:xfrm>
          <a:prstGeom prst="straightConnector1">
            <a:avLst/>
          </a:prstGeom>
          <a:noFill/>
          <a:ln cap="flat" cmpd="sng" w="19050">
            <a:solidFill>
              <a:srgbClr val="42A2CE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3"/>
          <p:cNvCxnSpPr/>
          <p:nvPr/>
        </p:nvCxnSpPr>
        <p:spPr>
          <a:xfrm flipH="1" rot="10800000">
            <a:off x="228600" y="2985359"/>
            <a:ext cx="3643500" cy="2100"/>
          </a:xfrm>
          <a:prstGeom prst="straightConnector1">
            <a:avLst/>
          </a:prstGeom>
          <a:noFill/>
          <a:ln cap="flat" cmpd="sng" w="19050">
            <a:solidFill>
              <a:srgbClr val="42A2CE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3"/>
          <p:cNvCxnSpPr/>
          <p:nvPr/>
        </p:nvCxnSpPr>
        <p:spPr>
          <a:xfrm>
            <a:off x="228600" y="3751359"/>
            <a:ext cx="6831000" cy="0"/>
          </a:xfrm>
          <a:prstGeom prst="straightConnector1">
            <a:avLst/>
          </a:prstGeom>
          <a:noFill/>
          <a:ln cap="flat" cmpd="sng" w="19050">
            <a:solidFill>
              <a:srgbClr val="42A2CE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3"/>
          <p:cNvCxnSpPr/>
          <p:nvPr/>
        </p:nvCxnSpPr>
        <p:spPr>
          <a:xfrm flipH="1" rot="10800000">
            <a:off x="4632775" y="2238250"/>
            <a:ext cx="869100" cy="7500"/>
          </a:xfrm>
          <a:prstGeom prst="straightConnector1">
            <a:avLst/>
          </a:prstGeom>
          <a:noFill/>
          <a:ln cap="flat" cmpd="sng" w="19050">
            <a:solidFill>
              <a:srgbClr val="42A2CE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3"/>
          <p:cNvCxnSpPr>
            <a:stCxn id="181" idx="1"/>
          </p:cNvCxnSpPr>
          <p:nvPr/>
        </p:nvCxnSpPr>
        <p:spPr>
          <a:xfrm>
            <a:off x="228600" y="2237100"/>
            <a:ext cx="3870000" cy="0"/>
          </a:xfrm>
          <a:prstGeom prst="straightConnector1">
            <a:avLst/>
          </a:prstGeom>
          <a:noFill/>
          <a:ln cap="flat" cmpd="sng" w="19050">
            <a:solidFill>
              <a:srgbClr val="42A2CE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89" name="Google Shape;189;p23"/>
          <p:cNvPicPr preferRelativeResize="0"/>
          <p:nvPr/>
        </p:nvPicPr>
        <p:blipFill rotWithShape="1">
          <a:blip r:embed="rId4">
            <a:alphaModFix/>
          </a:blip>
          <a:srcRect b="24618" l="22027" r="22751" t="8971"/>
          <a:stretch/>
        </p:blipFill>
        <p:spPr>
          <a:xfrm>
            <a:off x="8613950" y="4550003"/>
            <a:ext cx="391400" cy="4410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3"/>
          <p:cNvCxnSpPr/>
          <p:nvPr/>
        </p:nvCxnSpPr>
        <p:spPr>
          <a:xfrm>
            <a:off x="341675" y="822225"/>
            <a:ext cx="862800" cy="0"/>
          </a:xfrm>
          <a:prstGeom prst="straightConnector1">
            <a:avLst/>
          </a:prstGeom>
          <a:noFill/>
          <a:ln cap="flat" cmpd="sng" w="38100">
            <a:solidFill>
              <a:srgbClr val="64B4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áró dia 1">
  <p:cSld name="CUSTOM_3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311700" y="3862899"/>
            <a:ext cx="28500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Attrecto Zrt.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Attrecto Next Tech Digital Solutions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H-9024 Győr, Wesselényi str. 6. info@attrecto.com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1975" y="3487712"/>
            <a:ext cx="1520250" cy="14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g2">
  <p:cSld name="TITLE_ONLY_1_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Pad with keyboard and cup copy.jpg" id="197" name="Google Shape;197;p25"/>
          <p:cNvPicPr preferRelativeResize="0"/>
          <p:nvPr/>
        </p:nvPicPr>
        <p:blipFill rotWithShape="1">
          <a:blip r:embed="rId2">
            <a:alphaModFix/>
          </a:blip>
          <a:srcRect b="7655" l="0" r="0" t="7655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 rotWithShape="1">
          <a:blip r:embed="rId3">
            <a:alphaModFix/>
          </a:blip>
          <a:srcRect b="0" l="0" r="42974" t="0"/>
          <a:stretch/>
        </p:blipFill>
        <p:spPr>
          <a:xfrm>
            <a:off x="8374950" y="4355469"/>
            <a:ext cx="642051" cy="94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g1 1">
  <p:cSld name="TITLE_ONLY_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-10175" y="1200350"/>
            <a:ext cx="9144000" cy="26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 amt="20000"/>
          </a:blip>
          <a:srcRect b="24618" l="22027" r="22751" t="8971"/>
          <a:stretch/>
        </p:blipFill>
        <p:spPr>
          <a:xfrm>
            <a:off x="8613950" y="4550003"/>
            <a:ext cx="391400" cy="44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g3">
  <p:cSld name="TITLE_ONLY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type="title"/>
          </p:nvPr>
        </p:nvSpPr>
        <p:spPr>
          <a:xfrm>
            <a:off x="-10175" y="1200350"/>
            <a:ext cx="9144000" cy="26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b="24618" l="22027" r="22751" t="8971"/>
          <a:stretch/>
        </p:blipFill>
        <p:spPr>
          <a:xfrm>
            <a:off x="8613950" y="4550003"/>
            <a:ext cx="391400" cy="44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g3 1">
  <p:cSld name="TITLE_ONLY_1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"/>
            <a:ext cx="9144000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type="title"/>
          </p:nvPr>
        </p:nvSpPr>
        <p:spPr>
          <a:xfrm>
            <a:off x="-10175" y="1200350"/>
            <a:ext cx="9144000" cy="26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 b="24618" l="22027" r="22751" t="8971"/>
          <a:stretch/>
        </p:blipFill>
        <p:spPr>
          <a:xfrm>
            <a:off x="8613950" y="4550003"/>
            <a:ext cx="391400" cy="44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áró dia">
  <p:cSld name="TITLE_ONLY_1_1_1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ad with keyboard and cup copy.jpg" id="42" name="Google Shape;42;p7"/>
          <p:cNvPicPr preferRelativeResize="0"/>
          <p:nvPr/>
        </p:nvPicPr>
        <p:blipFill rotWithShape="1">
          <a:blip r:embed="rId2">
            <a:alphaModFix/>
          </a:blip>
          <a:srcRect b="7655" l="0" r="0" t="7655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>
            <a:off x="-10175" y="-2450"/>
            <a:ext cx="9160500" cy="5143500"/>
          </a:xfrm>
          <a:prstGeom prst="rect">
            <a:avLst/>
          </a:prstGeom>
          <a:solidFill>
            <a:srgbClr val="000000">
              <a:alpha val="47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2151900" y="170075"/>
            <a:ext cx="6405000" cy="18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b="24618" l="22027" r="22751" t="8971"/>
          <a:stretch/>
        </p:blipFill>
        <p:spPr>
          <a:xfrm>
            <a:off x="8613950" y="4550003"/>
            <a:ext cx="391400" cy="44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>
  <p:cSld name="Ca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trecto_logo_2560px.png" id="48" name="Google Shape;48;p8"/>
          <p:cNvPicPr preferRelativeResize="0"/>
          <p:nvPr/>
        </p:nvPicPr>
        <p:blipFill rotWithShape="1">
          <a:blip r:embed="rId2">
            <a:alphaModFix/>
          </a:blip>
          <a:srcRect b="0" l="4128" r="4128" t="0"/>
          <a:stretch/>
        </p:blipFill>
        <p:spPr>
          <a:xfrm>
            <a:off x="3249138" y="1979225"/>
            <a:ext cx="2645722" cy="118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l oldalra rendezés világos képpel">
  <p:cSld name="CUSTOM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5143500" y="0"/>
            <a:ext cx="4000500" cy="5143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type="title"/>
          </p:nvPr>
        </p:nvSpPr>
        <p:spPr>
          <a:xfrm>
            <a:off x="259250" y="205975"/>
            <a:ext cx="4612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2" type="title"/>
          </p:nvPr>
        </p:nvSpPr>
        <p:spPr>
          <a:xfrm>
            <a:off x="259250" y="1234675"/>
            <a:ext cx="4612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i="1"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i="1"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i="1"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i="1"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i="1"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i="1"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i="1"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i="1"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i="1" sz="1800"/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259250" y="2116775"/>
            <a:ext cx="4604700" cy="265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 amt="50000"/>
          </a:blip>
          <a:srcRect b="24618" l="22027" r="22751" t="8971"/>
          <a:stretch/>
        </p:blipFill>
        <p:spPr>
          <a:xfrm>
            <a:off x="8613950" y="4550003"/>
            <a:ext cx="391400" cy="44109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/>
          <p:nvPr/>
        </p:nvSpPr>
        <p:spPr>
          <a:xfrm>
            <a:off x="6133500" y="1081675"/>
            <a:ext cx="20205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világos kép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sötét logóval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l oldalra rendezés világos képpel 1 alcím nélkül">
  <p:cSld name="CUSTOM_5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5143500" y="0"/>
            <a:ext cx="4000500" cy="5143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 txBox="1"/>
          <p:nvPr>
            <p:ph type="title"/>
          </p:nvPr>
        </p:nvSpPr>
        <p:spPr>
          <a:xfrm>
            <a:off x="259250" y="205975"/>
            <a:ext cx="4612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259250" y="1234675"/>
            <a:ext cx="4604700" cy="3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2">
            <a:alphaModFix amt="50000"/>
          </a:blip>
          <a:srcRect b="24618" l="22027" r="22751" t="8971"/>
          <a:stretch/>
        </p:blipFill>
        <p:spPr>
          <a:xfrm>
            <a:off x="8613950" y="4550003"/>
            <a:ext cx="391400" cy="44109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/>
        </p:nvSpPr>
        <p:spPr>
          <a:xfrm>
            <a:off x="6133500" y="1081675"/>
            <a:ext cx="20205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világos kép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sötét logóval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image" Target="../media/image5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Relationship Id="rId10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-10175" y="1021207"/>
            <a:ext cx="9144000" cy="26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ATTRECTO CHATBOT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title"/>
          </p:nvPr>
        </p:nvSpPr>
        <p:spPr>
          <a:xfrm>
            <a:off x="266140" y="205975"/>
            <a:ext cx="8500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Kihívások I.</a:t>
            </a:r>
            <a:endParaRPr/>
          </a:p>
        </p:txBody>
      </p:sp>
      <p:sp>
        <p:nvSpPr>
          <p:cNvPr id="288" name="Google Shape;288;p35"/>
          <p:cNvSpPr txBox="1"/>
          <p:nvPr>
            <p:ph idx="1" type="body"/>
          </p:nvPr>
        </p:nvSpPr>
        <p:spPr>
          <a:xfrm>
            <a:off x="266150" y="1234675"/>
            <a:ext cx="32544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>
                <a:solidFill>
                  <a:srgbClr val="595959"/>
                </a:solidFill>
              </a:rPr>
              <a:t>Túlzott elvárások, pl: 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“Tanuljon magától”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“Tudjon több nyelvet egyszerre kezelni”</a:t>
            </a: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>
                <a:solidFill>
                  <a:srgbClr val="595959"/>
                </a:solidFill>
              </a:rPr>
              <a:t>Technológia fejlettségi szintje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Kutatás vs pontos működés</a:t>
            </a: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>
                <a:solidFill>
                  <a:srgbClr val="595959"/>
                </a:solidFill>
              </a:rPr>
              <a:t>Mire akarjuk használni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Turing teszt vs (szűk) üzleti fókusz</a:t>
            </a: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>
                <a:solidFill>
                  <a:srgbClr val="595959"/>
                </a:solidFill>
              </a:rPr>
              <a:t>Felhasználói szokások megismerése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Idő, adat, adat, adat ...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cxnSp>
        <p:nvCxnSpPr>
          <p:cNvPr id="289" name="Google Shape;289;p35"/>
          <p:cNvCxnSpPr/>
          <p:nvPr/>
        </p:nvCxnSpPr>
        <p:spPr>
          <a:xfrm>
            <a:off x="341675" y="822225"/>
            <a:ext cx="862800" cy="0"/>
          </a:xfrm>
          <a:prstGeom prst="straightConnector1">
            <a:avLst/>
          </a:prstGeom>
          <a:noFill/>
          <a:ln cap="flat" cmpd="sng" w="38100">
            <a:solidFill>
              <a:srgbClr val="64B4D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0" name="Google Shape;290;p35"/>
          <p:cNvGrpSpPr/>
          <p:nvPr/>
        </p:nvGrpSpPr>
        <p:grpSpPr>
          <a:xfrm>
            <a:off x="3806850" y="822225"/>
            <a:ext cx="4788600" cy="4048449"/>
            <a:chOff x="3558725" y="664675"/>
            <a:chExt cx="4788600" cy="4048449"/>
          </a:xfrm>
        </p:grpSpPr>
        <p:pic>
          <p:nvPicPr>
            <p:cNvPr id="291" name="Google Shape;291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58725" y="664675"/>
              <a:ext cx="4788599" cy="40484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2" name="Google Shape;292;p35"/>
            <p:cNvCxnSpPr/>
            <p:nvPr/>
          </p:nvCxnSpPr>
          <p:spPr>
            <a:xfrm flipH="1" rot="10800000">
              <a:off x="5250800" y="999100"/>
              <a:ext cx="2233200" cy="563400"/>
            </a:xfrm>
            <a:prstGeom prst="straightConnector1">
              <a:avLst/>
            </a:prstGeom>
            <a:noFill/>
            <a:ln cap="flat" cmpd="sng" w="28575">
              <a:solidFill>
                <a:srgbClr val="FF9900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293" name="Google Shape;293;p35"/>
            <p:cNvSpPr txBox="1"/>
            <p:nvPr/>
          </p:nvSpPr>
          <p:spPr>
            <a:xfrm>
              <a:off x="7435325" y="761875"/>
              <a:ext cx="9120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9900"/>
                  </a:solidFill>
                </a:rPr>
                <a:t>Chatbots</a:t>
              </a:r>
              <a:endParaRPr>
                <a:solidFill>
                  <a:srgbClr val="FF9900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type="title"/>
          </p:nvPr>
        </p:nvSpPr>
        <p:spPr>
          <a:xfrm>
            <a:off x="266140" y="205975"/>
            <a:ext cx="8500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Kihívások II.</a:t>
            </a:r>
            <a:endParaRPr/>
          </a:p>
        </p:txBody>
      </p:sp>
      <p:sp>
        <p:nvSpPr>
          <p:cNvPr id="299" name="Google Shape;299;p36"/>
          <p:cNvSpPr txBox="1"/>
          <p:nvPr>
            <p:ph idx="1" type="body"/>
          </p:nvPr>
        </p:nvSpPr>
        <p:spPr>
          <a:xfrm>
            <a:off x="266150" y="1234675"/>
            <a:ext cx="68289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</a:rPr>
              <a:t>NLP:</a:t>
            </a:r>
            <a:r>
              <a:rPr i="1" lang="en" sz="1200">
                <a:solidFill>
                  <a:srgbClr val="595959"/>
                </a:solidFill>
              </a:rPr>
              <a:t> “Üdv. Szeretnék kérdezni,hogy villany leolvasas után kaptam csekket,túl tartozásom van.És lehet kérni havirészletet??És hány hónapra részlet?”</a:t>
            </a:r>
            <a:endParaRPr i="1" sz="12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Szándék? (4?)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Fogalmi zavarok, érthetetlen zavaros mondatok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Emberek számára is kihívás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Megoldás lehet: Fejlettebb NLU</a:t>
            </a:r>
            <a:endParaRPr>
              <a:solidFill>
                <a:srgbClr val="595959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</a:pPr>
            <a:r>
              <a:rPr lang="en">
                <a:solidFill>
                  <a:srgbClr val="595959"/>
                </a:solidFill>
              </a:rPr>
              <a:t>több intent felismerése egyszerre</a:t>
            </a:r>
            <a:endParaRPr>
              <a:solidFill>
                <a:srgbClr val="595959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</a:pPr>
            <a:r>
              <a:rPr lang="en">
                <a:solidFill>
                  <a:srgbClr val="595959"/>
                </a:solidFill>
              </a:rPr>
              <a:t>ügyintéző kapcsolása :)</a:t>
            </a: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>
                <a:solidFill>
                  <a:srgbClr val="595959"/>
                </a:solidFill>
              </a:rPr>
              <a:t>Response Time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HBO, </a:t>
            </a:r>
            <a:r>
              <a:rPr lang="en">
                <a:solidFill>
                  <a:srgbClr val="595959"/>
                </a:solidFill>
              </a:rPr>
              <a:t>Quiz - </a:t>
            </a:r>
            <a:r>
              <a:rPr lang="en">
                <a:solidFill>
                  <a:srgbClr val="595959"/>
                </a:solidFill>
              </a:rPr>
              <a:t>Game of Thrones, Messenger:  1-2 ezer unique user egy időben</a:t>
            </a:r>
            <a:endParaRPr>
              <a:solidFill>
                <a:srgbClr val="595959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</a:pPr>
            <a:r>
              <a:rPr lang="en">
                <a:solidFill>
                  <a:srgbClr val="595959"/>
                </a:solidFill>
              </a:rPr>
              <a:t>h</a:t>
            </a:r>
            <a:r>
              <a:rPr lang="en">
                <a:solidFill>
                  <a:srgbClr val="595959"/>
                </a:solidFill>
              </a:rPr>
              <a:t>atása : 1 percen kívüli válaszidők, játék használhatatlansága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Szűk keresztmetszetek: ActiveMQ, HTTP connection time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Megoldás: ActiveMQ =&gt; Kuka, HTTP Connection Pooling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HBO, 40.000 unique user, válaszidő általában 1-2 sec -en belül</a:t>
            </a:r>
            <a:endParaRPr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cxnSp>
        <p:nvCxnSpPr>
          <p:cNvPr id="300" name="Google Shape;300;p36"/>
          <p:cNvCxnSpPr/>
          <p:nvPr/>
        </p:nvCxnSpPr>
        <p:spPr>
          <a:xfrm>
            <a:off x="341675" y="822225"/>
            <a:ext cx="862800" cy="0"/>
          </a:xfrm>
          <a:prstGeom prst="straightConnector1">
            <a:avLst/>
          </a:prstGeom>
          <a:noFill/>
          <a:ln cap="flat" cmpd="sng" w="38100">
            <a:solidFill>
              <a:srgbClr val="64B4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266140" y="205975"/>
            <a:ext cx="8500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Kihívások III.</a:t>
            </a:r>
            <a:endParaRPr/>
          </a:p>
        </p:txBody>
      </p:sp>
      <p:sp>
        <p:nvSpPr>
          <p:cNvPr id="306" name="Google Shape;306;p37"/>
          <p:cNvSpPr txBox="1"/>
          <p:nvPr>
            <p:ph idx="1" type="body"/>
          </p:nvPr>
        </p:nvSpPr>
        <p:spPr>
          <a:xfrm>
            <a:off x="266150" y="1234675"/>
            <a:ext cx="4659900" cy="3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>
                <a:solidFill>
                  <a:srgbClr val="595959"/>
                </a:solidFill>
              </a:rPr>
              <a:t>Images, Videos, Emotions kezelés</a:t>
            </a: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>
                <a:solidFill>
                  <a:srgbClr val="595959"/>
                </a:solidFill>
              </a:rPr>
              <a:t>Personality: human vs robot?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Jobb, ha értik, tudják a userek, hogy kivel (mivel) van dolguk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Megszemélyesítés: bizalom</a:t>
            </a: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>
                <a:solidFill>
                  <a:srgbClr val="595959"/>
                </a:solidFill>
              </a:rPr>
              <a:t>Success rate of understanding sentences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Production: stabilan 80% felett, de inkább 90% felett</a:t>
            </a: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>
                <a:solidFill>
                  <a:srgbClr val="595959"/>
                </a:solidFill>
              </a:rPr>
              <a:t>Üzleti adatok beágyazása beszélgetésekbe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“Egyszerű” esetben: kérdésre - API Integration - válasz</a:t>
            </a: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>
                <a:solidFill>
                  <a:srgbClr val="595959"/>
                </a:solidFill>
              </a:rPr>
              <a:t>Security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Facebook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Információhoz hozzáférés vs információ korlátozás (vállalati környezet)</a:t>
            </a:r>
            <a:endParaRPr sz="12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cxnSp>
        <p:nvCxnSpPr>
          <p:cNvPr id="307" name="Google Shape;307;p37"/>
          <p:cNvCxnSpPr/>
          <p:nvPr/>
        </p:nvCxnSpPr>
        <p:spPr>
          <a:xfrm>
            <a:off x="341675" y="822225"/>
            <a:ext cx="862800" cy="0"/>
          </a:xfrm>
          <a:prstGeom prst="straightConnector1">
            <a:avLst/>
          </a:prstGeom>
          <a:noFill/>
          <a:ln cap="flat" cmpd="sng" w="38100">
            <a:solidFill>
              <a:srgbClr val="64B4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775" y="534500"/>
            <a:ext cx="3759749" cy="3478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52000" stPos="0" sy="-100000" ky="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type="title"/>
          </p:nvPr>
        </p:nvSpPr>
        <p:spPr>
          <a:xfrm>
            <a:off x="266140" y="205975"/>
            <a:ext cx="8500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Lean Bot Building</a:t>
            </a:r>
            <a:endParaRPr/>
          </a:p>
        </p:txBody>
      </p:sp>
      <p:cxnSp>
        <p:nvCxnSpPr>
          <p:cNvPr id="314" name="Google Shape;314;p38"/>
          <p:cNvCxnSpPr/>
          <p:nvPr/>
        </p:nvCxnSpPr>
        <p:spPr>
          <a:xfrm>
            <a:off x="341675" y="822225"/>
            <a:ext cx="862800" cy="0"/>
          </a:xfrm>
          <a:prstGeom prst="straightConnector1">
            <a:avLst/>
          </a:prstGeom>
          <a:noFill/>
          <a:ln cap="flat" cmpd="sng" w="38100">
            <a:solidFill>
              <a:srgbClr val="64B4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38"/>
          <p:cNvSpPr/>
          <p:nvPr/>
        </p:nvSpPr>
        <p:spPr>
          <a:xfrm>
            <a:off x="4181802" y="1192369"/>
            <a:ext cx="1201500" cy="342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Conversation usage analytics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descr="bot-lifecycle.png"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775" y="828187"/>
            <a:ext cx="6368475" cy="363105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8"/>
          <p:cNvSpPr txBox="1"/>
          <p:nvPr/>
        </p:nvSpPr>
        <p:spPr>
          <a:xfrm>
            <a:off x="5556025" y="2185952"/>
            <a:ext cx="1645800" cy="77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THE BOT LIFECYCLE</a:t>
            </a:r>
            <a:endParaRPr b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" name="Google Shape;318;p38"/>
          <p:cNvSpPr/>
          <p:nvPr/>
        </p:nvSpPr>
        <p:spPr>
          <a:xfrm>
            <a:off x="7995650" y="1784350"/>
            <a:ext cx="726300" cy="37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Default Behaviour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19" name="Google Shape;319;p38"/>
          <p:cNvSpPr/>
          <p:nvPr/>
        </p:nvSpPr>
        <p:spPr>
          <a:xfrm>
            <a:off x="8085151" y="2537425"/>
            <a:ext cx="979200" cy="37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X -platform APIs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Data persistence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20" name="Google Shape;320;p38"/>
          <p:cNvSpPr/>
          <p:nvPr/>
        </p:nvSpPr>
        <p:spPr>
          <a:xfrm>
            <a:off x="7804026" y="3150010"/>
            <a:ext cx="1040400" cy="37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Code abstractions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Standard libraries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21" name="Google Shape;321;p38"/>
          <p:cNvSpPr/>
          <p:nvPr/>
        </p:nvSpPr>
        <p:spPr>
          <a:xfrm>
            <a:off x="7131325" y="3761263"/>
            <a:ext cx="813000" cy="37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X -platform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testing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4733760" y="3832058"/>
            <a:ext cx="979200" cy="23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Automated Hosting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23" name="Google Shape;323;p38"/>
          <p:cNvSpPr/>
          <p:nvPr/>
        </p:nvSpPr>
        <p:spPr>
          <a:xfrm>
            <a:off x="4181802" y="3260543"/>
            <a:ext cx="813000" cy="37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Identity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Management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24" name="Google Shape;324;p38"/>
          <p:cNvSpPr/>
          <p:nvPr/>
        </p:nvSpPr>
        <p:spPr>
          <a:xfrm>
            <a:off x="4038515" y="1814347"/>
            <a:ext cx="813000" cy="37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Listing on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Bot Stores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25" name="Google Shape;325;p38"/>
          <p:cNvSpPr/>
          <p:nvPr/>
        </p:nvSpPr>
        <p:spPr>
          <a:xfrm>
            <a:off x="3676825" y="2537445"/>
            <a:ext cx="1098900" cy="37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Conversational and System monitoring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326" name="Google Shape;326;p38"/>
          <p:cNvSpPr txBox="1"/>
          <p:nvPr>
            <p:ph idx="3" type="body"/>
          </p:nvPr>
        </p:nvSpPr>
        <p:spPr>
          <a:xfrm>
            <a:off x="266150" y="1234675"/>
            <a:ext cx="35334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Lean Startup model</a:t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Alapfunkciók meghatározása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Tervezés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Fókuszban: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Üzleti értékek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Legjobban, működő funkciók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Userek által hiányolt/kért funkciók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Tesztelés, monitorozás, validáció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Iterációk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8"/>
          <p:cNvSpPr/>
          <p:nvPr/>
        </p:nvSpPr>
        <p:spPr>
          <a:xfrm>
            <a:off x="4142349" y="1174825"/>
            <a:ext cx="1280400" cy="37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Conversation analytics usage analytics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/>
          <p:nvPr/>
        </p:nvSpPr>
        <p:spPr>
          <a:xfrm>
            <a:off x="331825" y="4094925"/>
            <a:ext cx="49974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Dömötör Péter</a:t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Chatbot Business Unit Manager</a:t>
            </a:r>
            <a:endParaRPr sz="1200"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</a:rPr>
              <a:t>peter.domotor@attrecto.com</a:t>
            </a:r>
            <a:endParaRPr sz="12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259250" y="1234675"/>
            <a:ext cx="46047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mobil korszak - </a:t>
            </a:r>
            <a:r>
              <a:rPr lang="en"/>
              <a:t>General tech-boom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Telefonhívás vs chat = én időm vs. te időd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Magabiztosabb kommunikáció (nemzetközi szinten)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Emoji, gif, picture, sticker, link, video, location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Ingyenes és csendes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Egy generáció már felnő(tt) ezen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 txBox="1"/>
          <p:nvPr>
            <p:ph type="title"/>
          </p:nvPr>
        </p:nvSpPr>
        <p:spPr>
          <a:xfrm>
            <a:off x="259250" y="205975"/>
            <a:ext cx="4874700" cy="1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“</a:t>
            </a:r>
            <a:r>
              <a:rPr lang="en"/>
              <a:t>CHAT HELYZET” EGYRE FOKOZÓDIK</a:t>
            </a:r>
            <a:endParaRPr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969" y="0"/>
            <a:ext cx="40100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 rotWithShape="1">
          <a:blip r:embed="rId4">
            <a:alphaModFix/>
          </a:blip>
          <a:srcRect b="24618" l="22027" r="22751" t="8971"/>
          <a:stretch/>
        </p:blipFill>
        <p:spPr>
          <a:xfrm>
            <a:off x="8613950" y="4550003"/>
            <a:ext cx="391400" cy="4410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7"/>
          <p:cNvCxnSpPr/>
          <p:nvPr/>
        </p:nvCxnSpPr>
        <p:spPr>
          <a:xfrm>
            <a:off x="341675" y="1280418"/>
            <a:ext cx="862800" cy="0"/>
          </a:xfrm>
          <a:prstGeom prst="straightConnector1">
            <a:avLst/>
          </a:prstGeom>
          <a:noFill/>
          <a:ln cap="flat" cmpd="sng" w="38100">
            <a:solidFill>
              <a:srgbClr val="64B4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5149600" y="0"/>
            <a:ext cx="3994500" cy="5153400"/>
          </a:xfrm>
          <a:prstGeom prst="rect">
            <a:avLst/>
          </a:prstGeom>
          <a:solidFill>
            <a:srgbClr val="E8EB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 txBox="1"/>
          <p:nvPr>
            <p:ph type="title"/>
          </p:nvPr>
        </p:nvSpPr>
        <p:spPr>
          <a:xfrm>
            <a:off x="259250" y="205975"/>
            <a:ext cx="4612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 AZ A CHATBOT</a:t>
            </a:r>
            <a:r>
              <a:rPr lang="en"/>
              <a:t>?</a:t>
            </a:r>
            <a:endParaRPr/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b="48725" l="0" r="0" t="0"/>
          <a:stretch/>
        </p:blipFill>
        <p:spPr>
          <a:xfrm>
            <a:off x="1204475" y="3644344"/>
            <a:ext cx="2305725" cy="6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600" y="1258693"/>
            <a:ext cx="3994400" cy="22305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28"/>
          <p:cNvCxnSpPr/>
          <p:nvPr/>
        </p:nvCxnSpPr>
        <p:spPr>
          <a:xfrm>
            <a:off x="341675" y="822225"/>
            <a:ext cx="862800" cy="0"/>
          </a:xfrm>
          <a:prstGeom prst="straightConnector1">
            <a:avLst/>
          </a:prstGeom>
          <a:noFill/>
          <a:ln cap="flat" cmpd="sng" w="38100">
            <a:solidFill>
              <a:srgbClr val="64B4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263300" y="969500"/>
            <a:ext cx="4604700" cy="25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Chat (ro)bots / Conversational agents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Software / Alkalmazás az üzenetküldő platformok mögött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Nem minden esetben szuperintelligens robotok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Csatornák: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Messenger, WhatsApp, WeChat, Telegram,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Weboldalra beágyazott livechat widget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Google Hangouts Chat, Slack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Sms, Viber, Skype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7089" y="4344965"/>
            <a:ext cx="394148" cy="39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 rotWithShape="1">
          <a:blip r:embed="rId6">
            <a:alphaModFix amt="70000"/>
          </a:blip>
          <a:srcRect b="24618" l="22027" r="22751" t="8971"/>
          <a:stretch/>
        </p:blipFill>
        <p:spPr>
          <a:xfrm>
            <a:off x="8613950" y="4550003"/>
            <a:ext cx="391400" cy="4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14956" y="4304929"/>
            <a:ext cx="480429" cy="48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63996" y="4326261"/>
            <a:ext cx="440597" cy="44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16985" y="4345194"/>
            <a:ext cx="394152" cy="39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22913" y="3805811"/>
            <a:ext cx="394151" cy="394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266140" y="205975"/>
            <a:ext cx="8500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 FELHASZNÁLÁSI TERÜLETEK</a:t>
            </a:r>
            <a:endParaRPr/>
          </a:p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266150" y="1063375"/>
            <a:ext cx="4659900" cy="3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>
                <a:solidFill>
                  <a:srgbClr val="595959"/>
                </a:solidFill>
              </a:rPr>
              <a:t>Egészségügy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Pl: segítség drogproblémákkal küzdőknek</a:t>
            </a: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>
                <a:solidFill>
                  <a:srgbClr val="595959"/>
                </a:solidFill>
              </a:rPr>
              <a:t>Sales &amp; Marketing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HBO - Game of Thrones - adatgyűjtés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Lead generálás, lead qualifikáció</a:t>
            </a: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>
                <a:solidFill>
                  <a:srgbClr val="595959"/>
                </a:solidFill>
              </a:rPr>
              <a:t>Customer Service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1st level technical support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E.on Hungaria - Boti</a:t>
            </a: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>
                <a:solidFill>
                  <a:srgbClr val="595959"/>
                </a:solidFill>
              </a:rPr>
              <a:t>Utazás, nyaralás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Booking.com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Repülőút foglalás</a:t>
            </a:r>
            <a:endParaRPr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>
                <a:solidFill>
                  <a:srgbClr val="595959"/>
                </a:solidFill>
              </a:rPr>
              <a:t>Bankok, biztosítás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Pl: Maxdome Consulting: kárbejelentés, hitel, nyugdíjmegtakarítás</a:t>
            </a:r>
            <a:endParaRPr>
              <a:solidFill>
                <a:srgbClr val="595959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595959"/>
                </a:solidFill>
              </a:rPr>
              <a:t>Vállalaton belüli lehetőségek</a:t>
            </a:r>
            <a:endParaRPr>
              <a:solidFill>
                <a:srgbClr val="595959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HR, Tudásbázis, Meetingfoglalás</a:t>
            </a:r>
            <a:endParaRPr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cxnSp>
        <p:nvCxnSpPr>
          <p:cNvPr id="235" name="Google Shape;235;p29"/>
          <p:cNvCxnSpPr/>
          <p:nvPr/>
        </p:nvCxnSpPr>
        <p:spPr>
          <a:xfrm>
            <a:off x="341675" y="822225"/>
            <a:ext cx="862800" cy="0"/>
          </a:xfrm>
          <a:prstGeom prst="straightConnector1">
            <a:avLst/>
          </a:prstGeom>
          <a:noFill/>
          <a:ln cap="flat" cmpd="sng" w="38100">
            <a:solidFill>
              <a:srgbClr val="64B4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9"/>
          <p:cNvSpPr txBox="1"/>
          <p:nvPr/>
        </p:nvSpPr>
        <p:spPr>
          <a:xfrm>
            <a:off x="4851475" y="4333825"/>
            <a:ext cx="4147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B7B7B7"/>
                </a:solidFill>
              </a:rPr>
              <a:t>https://www.grandviewresearch.com/industry-analysis/chatbot-market</a:t>
            </a:r>
            <a:endParaRPr i="1" sz="800">
              <a:solidFill>
                <a:srgbClr val="B7B7B7"/>
              </a:solidFill>
            </a:endParaRPr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050" y="1899350"/>
            <a:ext cx="3913150" cy="2291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266150" y="1234675"/>
            <a:ext cx="37353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Több, mint 2 éve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Hotel Prototype, angolul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Use-casek: WiFi jelszó, elveszett szobakulcs, szobafoglalás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Messenger + luis.ai + Java prototype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NLP: luis.ai, wit.ai, IBM Watson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Attrecto Chatbot Framework: 2017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Saját NLU fejlesztés (magyar)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Architecture: microservice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Multi-Tenant Approach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43" name="Google Shape;243;p30"/>
          <p:cNvCxnSpPr/>
          <p:nvPr/>
        </p:nvCxnSpPr>
        <p:spPr>
          <a:xfrm>
            <a:off x="341675" y="822225"/>
            <a:ext cx="862800" cy="0"/>
          </a:xfrm>
          <a:prstGeom prst="straightConnector1">
            <a:avLst/>
          </a:prstGeom>
          <a:noFill/>
          <a:ln cap="flat" cmpd="sng" w="38100">
            <a:solidFill>
              <a:srgbClr val="64B4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200" y="0"/>
            <a:ext cx="49077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 rotWithShape="1">
          <a:blip r:embed="rId4">
            <a:alphaModFix amt="20000"/>
          </a:blip>
          <a:srcRect b="24618" l="22027" r="22751" t="8971"/>
          <a:stretch/>
        </p:blipFill>
        <p:spPr>
          <a:xfrm>
            <a:off x="8613975" y="4543278"/>
            <a:ext cx="391400" cy="44109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 txBox="1"/>
          <p:nvPr>
            <p:ph type="title"/>
          </p:nvPr>
        </p:nvSpPr>
        <p:spPr>
          <a:xfrm>
            <a:off x="266140" y="205975"/>
            <a:ext cx="8500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ATTRECTO CHATBOTOK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266150" y="1234675"/>
            <a:ext cx="3735300" cy="3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Channel Integration Layer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Social csatornák (Messenger, WhatsApp, …)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Livechat csatornák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Message Queue (Inbox, Outbox)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ActiveMQ, RabbitMQ, Redis, ASQS -Amazon)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Conversational Flow Engine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Decision tree, deep logic networks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NLU komponens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Business Data Layer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CRM, ERP integration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External Services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NLG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31"/>
          <p:cNvCxnSpPr/>
          <p:nvPr/>
        </p:nvCxnSpPr>
        <p:spPr>
          <a:xfrm>
            <a:off x="341675" y="822225"/>
            <a:ext cx="862800" cy="0"/>
          </a:xfrm>
          <a:prstGeom prst="straightConnector1">
            <a:avLst/>
          </a:prstGeom>
          <a:noFill/>
          <a:ln cap="flat" cmpd="sng" w="38100">
            <a:solidFill>
              <a:srgbClr val="64B4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31"/>
          <p:cNvSpPr txBox="1"/>
          <p:nvPr>
            <p:ph type="title"/>
          </p:nvPr>
        </p:nvSpPr>
        <p:spPr>
          <a:xfrm>
            <a:off x="266140" y="205975"/>
            <a:ext cx="8500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TIPIKUS ARCHITEKTÚRA PÉLDA</a:t>
            </a:r>
            <a:endParaRPr/>
          </a:p>
        </p:txBody>
      </p:sp>
      <p:pic>
        <p:nvPicPr>
          <p:cNvPr id="254" name="Google Shape;254;p31"/>
          <p:cNvPicPr preferRelativeResize="0"/>
          <p:nvPr/>
        </p:nvPicPr>
        <p:blipFill rotWithShape="1">
          <a:blip r:embed="rId3">
            <a:alphaModFix amt="20000"/>
          </a:blip>
          <a:srcRect b="24618" l="22027" r="22751" t="8971"/>
          <a:stretch/>
        </p:blipFill>
        <p:spPr>
          <a:xfrm>
            <a:off x="8613975" y="4543278"/>
            <a:ext cx="391400" cy="4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5266" y="1063375"/>
            <a:ext cx="5080111" cy="347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266150" y="1234675"/>
            <a:ext cx="4201200" cy="29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Szövegek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 legyen túl hosszú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Ismétlésekre figyelni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Szeparáció + késleltetés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Button-ök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Legyen választás, így könnyebb értelmezni a választ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Egyértelműsítés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Chatbot focus, menu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Decision tree - NLU hybrid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 valamivel nem akarunk foglalkozni, azt is fel kell tudni ismerni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Végszükség esetén: ügyintézőhöz irányítás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Messenger: handover protocol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Vezérlés visszaadása ezután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Google Shape;261;p32"/>
          <p:cNvCxnSpPr/>
          <p:nvPr/>
        </p:nvCxnSpPr>
        <p:spPr>
          <a:xfrm>
            <a:off x="341675" y="822225"/>
            <a:ext cx="862800" cy="0"/>
          </a:xfrm>
          <a:prstGeom prst="straightConnector1">
            <a:avLst/>
          </a:prstGeom>
          <a:noFill/>
          <a:ln cap="flat" cmpd="sng" w="38100">
            <a:solidFill>
              <a:srgbClr val="64B4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2"/>
          <p:cNvSpPr txBox="1"/>
          <p:nvPr>
            <p:ph type="title"/>
          </p:nvPr>
        </p:nvSpPr>
        <p:spPr>
          <a:xfrm>
            <a:off x="266140" y="205975"/>
            <a:ext cx="8500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LAYER UX</a:t>
            </a:r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 rotWithShape="1">
          <a:blip r:embed="rId3">
            <a:alphaModFix amt="20000"/>
          </a:blip>
          <a:srcRect b="24618" l="22027" r="22751" t="8971"/>
          <a:stretch/>
        </p:blipFill>
        <p:spPr>
          <a:xfrm>
            <a:off x="8613975" y="4543278"/>
            <a:ext cx="391400" cy="4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275" y="1094325"/>
            <a:ext cx="4371851" cy="28517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38000" stPos="0" sy="-100000" ky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logue-Structure-NLP.png"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404" y="558838"/>
            <a:ext cx="4537970" cy="40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266150" y="1234675"/>
            <a:ext cx="3735300" cy="29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NLU != NLP != NLG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Tokenization, lemmatization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Intent classification (supervised vs unsupervised learning, sok adat vs kevés adat, NB, MNB, SVM, NBSVM, ...)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Entity recognition (dátum, hely, ember, rendezvény, szervezet,  …)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 Tagging, Dependency parsing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Cloud: luis.ai, wit.ai, IBM Watson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Lib/on-premise: spaCy, Rasa NLU,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Attrecto NLU (magyar)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Tokenization, lemmatization,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Intent classification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Entity recognition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71" name="Google Shape;271;p33"/>
          <p:cNvCxnSpPr/>
          <p:nvPr/>
        </p:nvCxnSpPr>
        <p:spPr>
          <a:xfrm>
            <a:off x="341675" y="822225"/>
            <a:ext cx="862800" cy="0"/>
          </a:xfrm>
          <a:prstGeom prst="straightConnector1">
            <a:avLst/>
          </a:prstGeom>
          <a:noFill/>
          <a:ln cap="flat" cmpd="sng" w="38100">
            <a:solidFill>
              <a:srgbClr val="64B4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33"/>
          <p:cNvSpPr txBox="1"/>
          <p:nvPr>
            <p:ph type="title"/>
          </p:nvPr>
        </p:nvSpPr>
        <p:spPr>
          <a:xfrm>
            <a:off x="266140" y="205975"/>
            <a:ext cx="8500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NLU KOMPONENS</a:t>
            </a:r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 rotWithShape="1">
          <a:blip r:embed="rId4">
            <a:alphaModFix amt="20000"/>
          </a:blip>
          <a:srcRect b="24618" l="22027" r="22751" t="8971"/>
          <a:stretch/>
        </p:blipFill>
        <p:spPr>
          <a:xfrm>
            <a:off x="8613975" y="4543278"/>
            <a:ext cx="391400" cy="441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idx="1" type="body"/>
          </p:nvPr>
        </p:nvSpPr>
        <p:spPr>
          <a:xfrm>
            <a:off x="266150" y="1234675"/>
            <a:ext cx="3735300" cy="3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Natural Language Generation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Adat =&gt; szöveg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‘90 -es évek eleje: FoG (időjárási model adat =&gt; szöveges előrejelzés)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Sok felhasználási terület van, pl: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Automated journalism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Chatbots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Termék leírások generálása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Üzleti riportok generálása adatokból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Bullshit generálás :)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Chatbot: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Adatsorok szöveggé alakítása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Változatos válaszok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Szövegstílus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79" name="Google Shape;279;p34"/>
          <p:cNvCxnSpPr/>
          <p:nvPr/>
        </p:nvCxnSpPr>
        <p:spPr>
          <a:xfrm>
            <a:off x="341675" y="822225"/>
            <a:ext cx="862800" cy="0"/>
          </a:xfrm>
          <a:prstGeom prst="straightConnector1">
            <a:avLst/>
          </a:prstGeom>
          <a:noFill/>
          <a:ln cap="flat" cmpd="sng" w="38100">
            <a:solidFill>
              <a:srgbClr val="64B4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4"/>
          <p:cNvSpPr txBox="1"/>
          <p:nvPr>
            <p:ph type="title"/>
          </p:nvPr>
        </p:nvSpPr>
        <p:spPr>
          <a:xfrm>
            <a:off x="266140" y="205975"/>
            <a:ext cx="8500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NLG KOMPONENS</a:t>
            </a:r>
            <a:endParaRPr/>
          </a:p>
        </p:txBody>
      </p:sp>
      <p:pic>
        <p:nvPicPr>
          <p:cNvPr id="281" name="Google Shape;281;p34"/>
          <p:cNvPicPr preferRelativeResize="0"/>
          <p:nvPr/>
        </p:nvPicPr>
        <p:blipFill rotWithShape="1">
          <a:blip r:embed="rId3">
            <a:alphaModFix amt="20000"/>
          </a:blip>
          <a:srcRect b="24618" l="22027" r="22751" t="8971"/>
          <a:stretch/>
        </p:blipFill>
        <p:spPr>
          <a:xfrm>
            <a:off x="8613975" y="4543278"/>
            <a:ext cx="391400" cy="44109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4800600" y="1909925"/>
            <a:ext cx="36870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“Fel akarja hígítani, ki akarja cserélni Európa népességét, odadobja kultúránkat, életformánkat és mindazt, amit eddig is tudtunk, hogy a mai fenyegetettségi szintre adandó válaszokhoz szükséges összes eszköz a rendelkezésre áll.”</a:t>
            </a:r>
            <a:endParaRPr i="1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3. egyéni séma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F15922"/>
      </a:accent1>
      <a:accent2>
        <a:srgbClr val="92C5EB"/>
      </a:accent2>
      <a:accent3>
        <a:srgbClr val="8BC543"/>
      </a:accent3>
      <a:accent4>
        <a:srgbClr val="8B81D2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